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9" r:id="rId3"/>
    <p:sldId id="270" r:id="rId4"/>
    <p:sldId id="275" r:id="rId5"/>
    <p:sldId id="280" r:id="rId6"/>
    <p:sldId id="274" r:id="rId7"/>
    <p:sldId id="272" r:id="rId8"/>
    <p:sldId id="277" r:id="rId9"/>
    <p:sldId id="278" r:id="rId10"/>
    <p:sldId id="279" r:id="rId11"/>
    <p:sldId id="259" r:id="rId12"/>
    <p:sldId id="257" r:id="rId13"/>
    <p:sldId id="258" r:id="rId14"/>
    <p:sldId id="260" r:id="rId15"/>
    <p:sldId id="261" r:id="rId16"/>
    <p:sldId id="262" r:id="rId17"/>
    <p:sldId id="271" r:id="rId18"/>
    <p:sldId id="264" r:id="rId19"/>
    <p:sldId id="265" r:id="rId20"/>
    <p:sldId id="266" r:id="rId21"/>
    <p:sldId id="267" r:id="rId22"/>
    <p:sldId id="268" r:id="rId2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84204" autoAdjust="0"/>
  </p:normalViewPr>
  <p:slideViewPr>
    <p:cSldViewPr>
      <p:cViewPr varScale="1">
        <p:scale>
          <a:sx n="88" d="100"/>
          <a:sy n="88" d="100"/>
        </p:scale>
        <p:origin x="-18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040C12C-528D-49D1-B894-6D0B7967C092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B4B58E-588D-451A-96A7-8196A6FDF6F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4029A6-3789-489B-AC60-4D9E9EE2A2D0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15B27F-3694-419A-80CF-16B06F989B8E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35FD63-26B5-42C1-818B-29BF5C29B51A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F024B2-335B-439D-BF70-AB3DCEB1F8B0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6E009E-2105-4301-8975-A96C7B0776C9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41A6FD-53CC-4D62-BA71-D71EDCD9A137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A54476-4689-4103-8627-8763A86700B9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A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17</a:t>
            </a:fld>
            <a:endParaRPr lang="en-A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1594FF-2940-4824-8484-358711666D0C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A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845366-AABA-4460-B055-6DE6D1746F12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E7D0CF-E3D0-496D-88EA-F4175455D37F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A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055E67-C426-4A5E-AE23-42BCD2AC1DFD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A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C9D204-EF73-46F3-B6D9-09E4F61693FE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B4B58E-588D-451A-96A7-8196A6FDF6F4}" type="slidenum">
              <a:rPr lang="en-AU" smtClean="0"/>
              <a:pPr>
                <a:defRPr/>
              </a:pPr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97FC7A-4AFD-4A0B-94B5-522A724F0AA1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E1C85D-8DA0-4EE7-8F8C-23DEC80B5FF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6FA0F-B535-4996-9EDD-BBB3F807A88C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8A1BEAB-0AB9-4F44-A1FB-28C11691B34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0EE0D55-9627-4D95-8F27-24B67AFC6533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8AD4FCF-E30C-48A3-AC18-189F1307A4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1C31642-F6AC-46EB-BDE5-647D9D31F94A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02C362-35E4-4539-B95A-11C7D848359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4A778CC-9A1F-44BF-8B1E-691E355BB7E7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F4AA656-2307-464F-A572-64C65FC8569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B1FEFB4-A99D-455D-92A1-BCCE3DC7F6BF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B27D108-BA92-42FB-A6A9-17C92EA551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39B098E-6FBC-4CEC-9E67-D116226839DC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5AAE37F-04BB-483C-ADCE-2191722BB76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C7D2D39-5D13-48F4-B22D-A6A9136CBB84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D530BF0-35D7-4EF4-96CE-6F0FD44A400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D73E4AD-4A10-4F4A-888D-3FA97FB7B660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4D490FF-1CE4-49A4-A442-CBC1D0E3797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01A41C8-7700-4362-B2CF-D062C6443A01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25B3EBF-5205-4B86-9207-D31829E6276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1AD835E-DC54-4361-AF82-EFF14EE4DD23}" type="datetimeFigureOut">
              <a:rPr lang="en-US"/>
              <a:pPr>
                <a:defRPr/>
              </a:pPr>
              <a:t>8/27/2009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7F47AD3-0FF8-4836-8589-93B83D90BAB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mtClean="0"/>
              <a:t>Coins of Rome: Cash or Propaganda?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Year 10 History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Semester Two, 2009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 smtClean="0"/>
              <a:t>Featuring the portrait of an individual on a coin, which became legal in 44 BC, caused the coin to embody the attributes of the individual portrayed. </a:t>
            </a:r>
            <a:r>
              <a:rPr lang="en-AU" b="1" dirty="0" err="1" smtClean="0"/>
              <a:t>Dio</a:t>
            </a:r>
            <a:r>
              <a:rPr lang="en-AU" dirty="0" smtClean="0"/>
              <a:t> wrote that following the death of Caligula the Senate demonetized his coinage, and ordered that they be melted. </a:t>
            </a:r>
          </a:p>
          <a:p>
            <a:pPr marL="0" indent="0">
              <a:buNone/>
            </a:pPr>
            <a:r>
              <a:rPr lang="en-AU" dirty="0" smtClean="0"/>
              <a:t>Regardless of whether or not this actually occurred, it demonstrates the importance and meaning that was attached to the imagery on a coin. The philosopher Epictetus jokingly wrote: </a:t>
            </a:r>
          </a:p>
          <a:p>
            <a:pPr marL="533400" indent="0">
              <a:buNone/>
              <a:tabLst>
                <a:tab pos="271463" algn="l"/>
              </a:tabLst>
            </a:pPr>
            <a:r>
              <a:rPr lang="en-AU" i="1" dirty="0" smtClean="0"/>
              <a:t>"Whose image does this </a:t>
            </a:r>
            <a:r>
              <a:rPr lang="en-AU" i="1" dirty="0" err="1" smtClean="0"/>
              <a:t>sestertius</a:t>
            </a:r>
            <a:r>
              <a:rPr lang="en-AU" i="1" dirty="0" smtClean="0"/>
              <a:t> carry? Trajan’s? Give it to me. Nero’s? Throw it away, it is unacceptable, it is rotten."</a:t>
            </a:r>
            <a:endParaRPr lang="en-AU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b="1" dirty="0" err="1" smtClean="0">
                <a:solidFill>
                  <a:schemeClr val="accent3">
                    <a:lumMod val="75000"/>
                  </a:schemeClr>
                </a:solidFill>
              </a:rPr>
              <a:t>Pontifex</a:t>
            </a:r>
            <a:r>
              <a:rPr lang="en-A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AU" b="1" dirty="0" err="1" smtClean="0">
                <a:solidFill>
                  <a:schemeClr val="accent3">
                    <a:lumMod val="75000"/>
                  </a:schemeClr>
                </a:solidFill>
              </a:rPr>
              <a:t>Maximus</a:t>
            </a:r>
            <a:r>
              <a:rPr lang="en-AU" b="1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AU" dirty="0" smtClean="0"/>
              <a:t>High priest of the Pontiffs; the most important position in the ancient Roman religion; gradually subsumed into Imperial office.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b="1" dirty="0" err="1" smtClean="0">
                <a:solidFill>
                  <a:schemeClr val="accent3">
                    <a:lumMod val="75000"/>
                  </a:schemeClr>
                </a:solidFill>
              </a:rPr>
              <a:t>Tribunician</a:t>
            </a:r>
            <a:r>
              <a:rPr lang="en-AU" b="1" dirty="0" smtClean="0">
                <a:solidFill>
                  <a:schemeClr val="accent3">
                    <a:lumMod val="75000"/>
                  </a:schemeClr>
                </a:solidFill>
              </a:rPr>
              <a:t> Power: </a:t>
            </a:r>
            <a:r>
              <a:rPr lang="en-AU" dirty="0" smtClean="0"/>
              <a:t>the power of a Tribune; veto power on legislation, authority to propose legislation and personal inviolability, i.e., no one could lay a hand on him; authenticates the power of the Emperor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b="1" dirty="0" smtClean="0">
                <a:solidFill>
                  <a:schemeClr val="accent3">
                    <a:lumMod val="75000"/>
                  </a:schemeClr>
                </a:solidFill>
              </a:rPr>
              <a:t>Imperator: </a:t>
            </a:r>
            <a:r>
              <a:rPr lang="en-AU" dirty="0" smtClean="0"/>
              <a:t>‘commander’; English word ‘emperor’ derives from the </a:t>
            </a:r>
            <a:r>
              <a:rPr lang="en-AU" dirty="0" err="1" smtClean="0"/>
              <a:t>latin</a:t>
            </a:r>
            <a:r>
              <a:rPr lang="en-AU" dirty="0" smtClean="0"/>
              <a:t> word ‘imperator’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71938"/>
            <a:ext cx="8229600" cy="2500312"/>
          </a:xfrm>
        </p:spPr>
        <p:txBody>
          <a:bodyPr rtlCol="0">
            <a:normAutofit fontScale="5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>
                <a:latin typeface="Verdana"/>
              </a:rPr>
              <a:t>On the front is a Laureate bust of Nero. The words around it and their meaning: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latin typeface="Verdana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>
                <a:latin typeface="Verdana"/>
              </a:rPr>
              <a:t>NERO CLAVD(IVS) CAESAR AVG(VSTVS) GERM(ANICVS) P(ONTIFEX) M(AXIMVS) TR(IBVNICIA) P(OTESTATE) IMP(ERATOR) P(ATER) P(ATRIAE):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>
              <a:latin typeface="Verdana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>
                <a:latin typeface="Verdana"/>
              </a:rPr>
              <a:t>Nero Claudius Caesar Augustus </a:t>
            </a:r>
            <a:r>
              <a:rPr lang="en-AU" dirty="0" err="1" smtClean="0">
                <a:latin typeface="Verdana"/>
              </a:rPr>
              <a:t>Germanicus</a:t>
            </a:r>
            <a:r>
              <a:rPr lang="en-AU" dirty="0" smtClean="0">
                <a:latin typeface="Verdana"/>
              </a:rPr>
              <a:t>, </a:t>
            </a:r>
            <a:r>
              <a:rPr lang="en-AU" dirty="0" err="1" smtClean="0">
                <a:latin typeface="Verdana"/>
              </a:rPr>
              <a:t>pontifex</a:t>
            </a:r>
            <a:r>
              <a:rPr lang="en-AU" dirty="0" smtClean="0">
                <a:latin typeface="Verdana"/>
              </a:rPr>
              <a:t> </a:t>
            </a:r>
            <a:r>
              <a:rPr lang="en-AU" dirty="0" err="1" smtClean="0">
                <a:latin typeface="Verdana"/>
              </a:rPr>
              <a:t>maximus</a:t>
            </a:r>
            <a:r>
              <a:rPr lang="en-AU" dirty="0" smtClean="0">
                <a:latin typeface="Verdana"/>
              </a:rPr>
              <a:t>, with </a:t>
            </a:r>
            <a:r>
              <a:rPr lang="en-AU" dirty="0" err="1" smtClean="0">
                <a:latin typeface="Verdana"/>
              </a:rPr>
              <a:t>tribunician</a:t>
            </a:r>
            <a:r>
              <a:rPr lang="en-AU" dirty="0" smtClean="0">
                <a:latin typeface="Verdana"/>
              </a:rPr>
              <a:t> power, imperator, father of the country.</a:t>
            </a:r>
            <a:endParaRPr lang="en-AU" dirty="0"/>
          </a:p>
        </p:txBody>
      </p:sp>
      <p:pic>
        <p:nvPicPr>
          <p:cNvPr id="18434" name="Picture 2" descr="U:\10 SOSE\My Stuff - 10 History\Term 3 - Ancient Roman Culture\Pictures\NERO co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357188"/>
            <a:ext cx="66103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U:\10 SOSE\My Stuff - 10 History\Term 3 - Ancient Roman Culture\Pictures\Augustus Denarius 19-18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642938"/>
            <a:ext cx="5715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143500" y="4071938"/>
            <a:ext cx="33575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AU" sz="3200">
                <a:solidFill>
                  <a:schemeClr val="bg1"/>
                </a:solidFill>
                <a:latin typeface="Calibri" pitchFamily="34" charset="0"/>
              </a:rPr>
              <a:t>DIVVS IVLIV</a:t>
            </a:r>
          </a:p>
          <a:p>
            <a:pPr algn="l"/>
            <a:r>
              <a:rPr lang="en-AU" sz="3200">
                <a:solidFill>
                  <a:schemeClr val="bg1"/>
                </a:solidFill>
                <a:latin typeface="Calibri" pitchFamily="34" charset="0"/>
              </a:rPr>
              <a:t>Divine Julius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00063" y="4071938"/>
            <a:ext cx="392906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AU" sz="3200">
                <a:solidFill>
                  <a:schemeClr val="bg1"/>
                </a:solidFill>
                <a:latin typeface="Calibri" pitchFamily="34" charset="0"/>
              </a:rPr>
              <a:t>CAESAR AVGVSTVS</a:t>
            </a:r>
          </a:p>
          <a:p>
            <a:pPr algn="r"/>
            <a:r>
              <a:rPr lang="en-AU" sz="3200">
                <a:solidFill>
                  <a:schemeClr val="bg1"/>
                </a:solidFill>
                <a:latin typeface="Calibri" pitchFamily="34" charset="0"/>
              </a:rPr>
              <a:t>Caesar Augustus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00500"/>
            <a:ext cx="8229600" cy="2643188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		CLAVDIVS CAESAR		AGRIPPINAE AVGVSTAE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Agrippina was only the second woman to be awarded the title, Augusta, in her lifetime and the first who was married to a living emperor. The title implied a sort of equivalency between the couple.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Here she is portrayed as the goddess Ceres,  goddess of the ideal woman, motherhood, etc. This implied a motherhood of emperors; according to S. Wood, Agrippina “enjoyed the reflected glory of the emperor’s mother.”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Claudius was her husband.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0"/>
            <a:ext cx="76009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250"/>
            <a:ext cx="8229600" cy="2071688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i="1" dirty="0" smtClean="0"/>
              <a:t>Agrippina Augusta, wife of the divine Claudius, mother of Nero Caesar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0"/>
            <a:ext cx="72961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4214813"/>
            <a:ext cx="8258175" cy="2357437"/>
          </a:xfrm>
        </p:spPr>
        <p:txBody>
          <a:bodyPr rtlCol="0">
            <a:normAutofit fontScale="70000" lnSpcReduction="20000"/>
          </a:bodyPr>
          <a:lstStyle/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While heads of Nero and Agrippina appear on the obverse, the reverse shows a wagon being drawn by 4 elephants. The seated figures on the wagons are generally designated to be the deified Claudius and Augustus. Links to both predecessors through Agrippina are stressed. 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There is also an allusion to the fact that Agrippina had an official position as priestess of the deified Claudius.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0"/>
            <a:ext cx="66071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539750" y="5084763"/>
            <a:ext cx="7993063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AU" sz="2400" dirty="0">
                <a:solidFill>
                  <a:schemeClr val="bg1"/>
                </a:solidFill>
              </a:rPr>
              <a:t>IMP CAE L SEP SE-V PERT AVG, laureate head right</a:t>
            </a:r>
          </a:p>
          <a:p>
            <a:pPr algn="l"/>
            <a:endParaRPr lang="en-AU" sz="2400" dirty="0">
              <a:solidFill>
                <a:schemeClr val="bg1"/>
              </a:solidFill>
            </a:endParaRPr>
          </a:p>
          <a:p>
            <a:pPr algn="l"/>
            <a:r>
              <a:rPr lang="en-AU" sz="2400" dirty="0">
                <a:solidFill>
                  <a:schemeClr val="bg1"/>
                </a:solidFill>
              </a:rPr>
              <a:t>LEG XIIII GEM M V, TR P COS in exergue, legionary eagle between two standards.</a:t>
            </a:r>
            <a:r>
              <a:rPr lang="en-AU" sz="2400" dirty="0"/>
              <a:t> </a:t>
            </a:r>
          </a:p>
        </p:txBody>
      </p:sp>
      <p:pic>
        <p:nvPicPr>
          <p:cNvPr id="54277" name="Picture 5" descr="Aureus_Septimius_Severus-193-leg_XIIII_GM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549275"/>
            <a:ext cx="7993062" cy="4237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2"/>
          <p:cNvSpPr>
            <a:spLocks noGrp="1"/>
          </p:cNvSpPr>
          <p:nvPr>
            <p:ph idx="1"/>
          </p:nvPr>
        </p:nvSpPr>
        <p:spPr>
          <a:xfrm>
            <a:off x="357188" y="4714875"/>
            <a:ext cx="8329612" cy="6429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AU" sz="2800" smtClean="0"/>
              <a:t>31-32BC, Found in Alexandria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42862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2862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85750" y="5572125"/>
            <a:ext cx="80724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Left: [CLEOPATRAE R]EGINAE REGVM FILIORVM [REGVM]</a:t>
            </a:r>
          </a:p>
          <a:p>
            <a:pPr algn="l"/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Right: ANTONI ARMENIA DE[VICTA]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5"/>
          <p:cNvSpPr>
            <a:spLocks noChangeArrowheads="1"/>
          </p:cNvSpPr>
          <p:nvPr/>
        </p:nvSpPr>
        <p:spPr bwMode="auto">
          <a:xfrm>
            <a:off x="571472" y="3857628"/>
            <a:ext cx="5864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Left: CAESAR AVGVSTVS DIVI F PATER PATRIAE</a:t>
            </a:r>
          </a:p>
        </p:txBody>
      </p:sp>
      <p:sp>
        <p:nvSpPr>
          <p:cNvPr id="32770" name="Rectangle 6"/>
          <p:cNvSpPr>
            <a:spLocks noChangeArrowheads="1"/>
          </p:cNvSpPr>
          <p:nvPr/>
        </p:nvSpPr>
        <p:spPr bwMode="auto">
          <a:xfrm>
            <a:off x="500034" y="4357694"/>
            <a:ext cx="7215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Right: C L CAESARES AVGVSTI F COS DESIG PRINC IVVENT</a:t>
            </a:r>
          </a:p>
        </p:txBody>
      </p:sp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14290"/>
            <a:ext cx="68024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42844" y="5434628"/>
            <a:ext cx="885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dirty="0" smtClean="0">
                <a:solidFill>
                  <a:schemeClr val="bg1"/>
                </a:solidFill>
              </a:rPr>
              <a:t>Right: ‘Caius </a:t>
            </a:r>
            <a:r>
              <a:rPr lang="en-AU" dirty="0" smtClean="0">
                <a:solidFill>
                  <a:schemeClr val="bg1"/>
                </a:solidFill>
              </a:rPr>
              <a:t>et </a:t>
            </a:r>
            <a:r>
              <a:rPr lang="en-AU" dirty="0" err="1" smtClean="0">
                <a:solidFill>
                  <a:schemeClr val="bg1"/>
                </a:solidFill>
              </a:rPr>
              <a:t>Lucius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Caesares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Augusti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Filii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Consules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Designati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Principes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r>
              <a:rPr lang="en-AU" dirty="0" err="1" smtClean="0">
                <a:solidFill>
                  <a:schemeClr val="bg1"/>
                </a:solidFill>
              </a:rPr>
              <a:t>Juventutis</a:t>
            </a:r>
            <a:r>
              <a:rPr lang="en-AU" dirty="0" smtClean="0">
                <a:solidFill>
                  <a:schemeClr val="bg1"/>
                </a:solidFill>
              </a:rPr>
              <a:t>’</a:t>
            </a:r>
            <a:r>
              <a:rPr lang="en-AU" dirty="0" smtClean="0">
                <a:solidFill>
                  <a:schemeClr val="bg1"/>
                </a:solidFill>
              </a:rPr>
              <a:t> </a:t>
            </a:r>
            <a:endParaRPr lang="en-AU" dirty="0" smtClean="0">
              <a:solidFill>
                <a:schemeClr val="bg1"/>
              </a:solidFill>
            </a:endParaRPr>
          </a:p>
          <a:p>
            <a:pPr algn="l"/>
            <a:r>
              <a:rPr lang="en-AU" i="1" dirty="0" smtClean="0">
                <a:solidFill>
                  <a:schemeClr val="bg1"/>
                </a:solidFill>
              </a:rPr>
              <a:t>Caius and </a:t>
            </a:r>
            <a:r>
              <a:rPr lang="en-AU" i="1" dirty="0" err="1" smtClean="0">
                <a:solidFill>
                  <a:schemeClr val="bg1"/>
                </a:solidFill>
              </a:rPr>
              <a:t>Lucius</a:t>
            </a:r>
            <a:r>
              <a:rPr lang="en-AU" i="1" dirty="0" smtClean="0">
                <a:solidFill>
                  <a:schemeClr val="bg1"/>
                </a:solidFill>
              </a:rPr>
              <a:t>, Sons of Caesar Augustus, Designated Consuls, </a:t>
            </a:r>
            <a:r>
              <a:rPr lang="en-AU" i="1" dirty="0" err="1" smtClean="0">
                <a:solidFill>
                  <a:schemeClr val="bg1"/>
                </a:solidFill>
              </a:rPr>
              <a:t>Principes</a:t>
            </a:r>
            <a:r>
              <a:rPr lang="en-AU" i="1" dirty="0" smtClean="0">
                <a:solidFill>
                  <a:schemeClr val="bg1"/>
                </a:solidFill>
              </a:rPr>
              <a:t> </a:t>
            </a:r>
            <a:r>
              <a:rPr lang="en-AU" i="1" dirty="0" err="1" smtClean="0">
                <a:solidFill>
                  <a:schemeClr val="bg1"/>
                </a:solidFill>
              </a:rPr>
              <a:t>Iuventi</a:t>
            </a:r>
            <a:r>
              <a:rPr lang="en-AU" i="1" dirty="0" smtClean="0">
                <a:solidFill>
                  <a:schemeClr val="bg1"/>
                </a:solidFill>
              </a:rPr>
              <a:t> = the first among the young (pronounced ‘Ping-</a:t>
            </a:r>
            <a:r>
              <a:rPr lang="en-AU" i="1" dirty="0" err="1" smtClean="0">
                <a:solidFill>
                  <a:schemeClr val="bg1"/>
                </a:solidFill>
              </a:rPr>
              <a:t>keps</a:t>
            </a:r>
            <a:r>
              <a:rPr lang="en-AU" i="1" dirty="0" smtClean="0">
                <a:solidFill>
                  <a:schemeClr val="bg1"/>
                </a:solidFill>
              </a:rPr>
              <a:t> You-</a:t>
            </a:r>
            <a:r>
              <a:rPr lang="en-AU" i="1" dirty="0" err="1" smtClean="0">
                <a:solidFill>
                  <a:schemeClr val="bg1"/>
                </a:solidFill>
              </a:rPr>
              <a:t>venti</a:t>
            </a:r>
            <a:r>
              <a:rPr lang="en-AU" i="1" dirty="0" smtClean="0">
                <a:solidFill>
                  <a:schemeClr val="bg1"/>
                </a:solidFill>
              </a:rPr>
              <a:t>’)</a:t>
            </a:r>
            <a:endParaRPr lang="en-A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AU" smtClean="0"/>
              <a:t>Basic Facts</a:t>
            </a:r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AU" sz="2800" smtClean="0"/>
              <a:t>The study of coins is known as numismatics</a:t>
            </a:r>
          </a:p>
          <a:p>
            <a:r>
              <a:rPr lang="en-AU" sz="2800" smtClean="0"/>
              <a:t>Roman currency consisted of</a:t>
            </a:r>
          </a:p>
          <a:p>
            <a:pPr lvl="1"/>
            <a:r>
              <a:rPr lang="en-US" sz="2400" smtClean="0"/>
              <a:t>the aureus (gold), </a:t>
            </a:r>
          </a:p>
          <a:p>
            <a:pPr lvl="1"/>
            <a:r>
              <a:rPr lang="en-US" sz="2400" smtClean="0"/>
              <a:t>the denarius (silver)</a:t>
            </a:r>
          </a:p>
          <a:p>
            <a:pPr lvl="1"/>
            <a:r>
              <a:rPr lang="en-US" sz="2400" smtClean="0"/>
              <a:t>the sestertius (bronze)</a:t>
            </a:r>
          </a:p>
          <a:p>
            <a:pPr lvl="1"/>
            <a:r>
              <a:rPr lang="en-US" sz="2400" smtClean="0"/>
              <a:t>the dupondius (bronze)</a:t>
            </a:r>
          </a:p>
          <a:p>
            <a:pPr lvl="1"/>
            <a:r>
              <a:rPr lang="en-US" sz="2400" smtClean="0"/>
              <a:t>and the as (copper)</a:t>
            </a:r>
          </a:p>
          <a:p>
            <a:r>
              <a:rPr lang="en-AU" sz="2800" smtClean="0"/>
              <a:t>These were used from the middle of the third century BC until the middle of the third century AD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4000504"/>
            <a:ext cx="8229600" cy="10715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dirty="0" smtClean="0"/>
              <a:t>Left: IMP CAESAR VESPASIANVS AVG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/>
              <a:t>Right: CAESAR AVG F COS CAESAR AVG F PR</a:t>
            </a:r>
            <a:endParaRPr lang="en-AU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85720" y="5286388"/>
            <a:ext cx="821537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Left: </a:t>
            </a:r>
            <a:r>
              <a:rPr kumimoji="0" lang="en-A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Imperator Caesar Vespasian Augustus (= Emperor Caesar Vespasian Augustus)</a:t>
            </a:r>
            <a:endParaRPr kumimoji="0" lang="en-A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Right: </a:t>
            </a:r>
            <a:r>
              <a:rPr kumimoji="0" lang="en-A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Son of Caesar Augustus, Consul, Son of Caesar Augustus, The Senate and the Roman People</a:t>
            </a:r>
            <a:endParaRPr kumimoji="0" lang="en-A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(AVG F or FIL </a:t>
            </a:r>
            <a:r>
              <a:rPr kumimoji="0" lang="en-A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Augusti</a:t>
            </a:r>
            <a:r>
              <a:rPr kumimoji="0" lang="en-A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or </a:t>
            </a:r>
            <a:r>
              <a:rPr kumimoji="0" lang="en-A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Filius</a:t>
            </a:r>
            <a:r>
              <a:rPr kumimoji="0" lang="en-A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son or daughter of the August or Emperor)</a:t>
            </a:r>
            <a:endParaRPr kumimoji="0" lang="en-A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38" y="357188"/>
            <a:ext cx="65817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285720" y="3929066"/>
            <a:ext cx="763818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AU" sz="2800" dirty="0">
                <a:solidFill>
                  <a:schemeClr val="bg1"/>
                </a:solidFill>
                <a:latin typeface="Calibri" pitchFamily="34" charset="0"/>
              </a:rPr>
              <a:t>June-July, 79AD</a:t>
            </a:r>
          </a:p>
          <a:p>
            <a:pPr algn="l"/>
            <a:r>
              <a:rPr lang="en-AU" sz="2800" dirty="0" smtClean="0">
                <a:solidFill>
                  <a:schemeClr val="bg1"/>
                </a:solidFill>
                <a:latin typeface="Calibri" pitchFamily="34" charset="0"/>
              </a:rPr>
              <a:t>Left</a:t>
            </a:r>
            <a:r>
              <a:rPr lang="en-AU" sz="2800" dirty="0">
                <a:solidFill>
                  <a:schemeClr val="bg1"/>
                </a:solidFill>
                <a:latin typeface="Calibri" pitchFamily="34" charset="0"/>
              </a:rPr>
              <a:t>: IMP CAES VESPASIAN AVG P M TR P </a:t>
            </a:r>
            <a:r>
              <a:rPr lang="en-AU" sz="2800" dirty="0" err="1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en-AU" sz="28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AU" sz="2800" dirty="0" err="1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en-AU" sz="2800" dirty="0">
                <a:solidFill>
                  <a:schemeClr val="bg1"/>
                </a:solidFill>
                <a:latin typeface="Calibri" pitchFamily="34" charset="0"/>
              </a:rPr>
              <a:t> COS III</a:t>
            </a:r>
          </a:p>
        </p:txBody>
      </p:sp>
      <p:sp>
        <p:nvSpPr>
          <p:cNvPr id="36867" name="Rectangle 5"/>
          <p:cNvSpPr>
            <a:spLocks noChangeArrowheads="1"/>
          </p:cNvSpPr>
          <p:nvPr/>
        </p:nvSpPr>
        <p:spPr bwMode="auto">
          <a:xfrm>
            <a:off x="285720" y="4857760"/>
            <a:ext cx="3951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AU" sz="2800" dirty="0">
                <a:solidFill>
                  <a:schemeClr val="bg1"/>
                </a:solidFill>
                <a:latin typeface="Calibri" pitchFamily="34" charset="0"/>
              </a:rPr>
              <a:t>Right: IVDAEA CAPTA, S C</a:t>
            </a:r>
          </a:p>
        </p:txBody>
      </p:sp>
      <p:sp>
        <p:nvSpPr>
          <p:cNvPr id="5" name="Rectangle 4"/>
          <p:cNvSpPr/>
          <p:nvPr/>
        </p:nvSpPr>
        <p:spPr>
          <a:xfrm>
            <a:off x="285720" y="5500702"/>
            <a:ext cx="8572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sz="1600" dirty="0" smtClean="0">
                <a:solidFill>
                  <a:schemeClr val="bg1"/>
                </a:solidFill>
              </a:rPr>
              <a:t>Right</a:t>
            </a:r>
            <a:r>
              <a:rPr lang="en-AU" sz="1600" dirty="0" smtClean="0">
                <a:solidFill>
                  <a:schemeClr val="bg1"/>
                </a:solidFill>
              </a:rPr>
              <a:t>: </a:t>
            </a:r>
            <a:r>
              <a:rPr lang="en-AU" sz="1600" i="1" dirty="0" smtClean="0">
                <a:solidFill>
                  <a:schemeClr val="bg1"/>
                </a:solidFill>
              </a:rPr>
              <a:t>Judea Captured, Struck by Authority of the </a:t>
            </a:r>
            <a:r>
              <a:rPr lang="en-AU" sz="1600" i="1" dirty="0" smtClean="0">
                <a:solidFill>
                  <a:schemeClr val="bg1"/>
                </a:solidFill>
              </a:rPr>
              <a:t>Senate </a:t>
            </a:r>
            <a:r>
              <a:rPr lang="en-AU" sz="1600" dirty="0" smtClean="0">
                <a:solidFill>
                  <a:schemeClr val="bg1"/>
                </a:solidFill>
              </a:rPr>
              <a:t>(- Minted </a:t>
            </a:r>
            <a:r>
              <a:rPr lang="en-AU" sz="1600" dirty="0" smtClean="0">
                <a:solidFill>
                  <a:schemeClr val="bg1"/>
                </a:solidFill>
              </a:rPr>
              <a:t>by Vespasian when he was a general and had captured </a:t>
            </a:r>
            <a:r>
              <a:rPr lang="en-AU" sz="1600" dirty="0" smtClean="0">
                <a:solidFill>
                  <a:schemeClr val="bg1"/>
                </a:solidFill>
              </a:rPr>
              <a:t>Judea)</a:t>
            </a:r>
          </a:p>
          <a:p>
            <a:pPr algn="l"/>
            <a:r>
              <a:rPr lang="en-AU" sz="1600" dirty="0" smtClean="0">
                <a:solidFill>
                  <a:schemeClr val="bg1"/>
                </a:solidFill>
              </a:rPr>
              <a:t>Left</a:t>
            </a:r>
            <a:r>
              <a:rPr lang="en-AU" sz="1600" dirty="0" smtClean="0">
                <a:solidFill>
                  <a:schemeClr val="bg1"/>
                </a:solidFill>
              </a:rPr>
              <a:t>: </a:t>
            </a:r>
            <a:r>
              <a:rPr lang="en-AU" sz="1600" i="1" dirty="0" smtClean="0">
                <a:solidFill>
                  <a:schemeClr val="bg1"/>
                </a:solidFill>
              </a:rPr>
              <a:t>Imperator Caesar Vespasian Augustus, </a:t>
            </a:r>
            <a:r>
              <a:rPr lang="en-AU" sz="1600" i="1" dirty="0" err="1" smtClean="0">
                <a:solidFill>
                  <a:schemeClr val="bg1"/>
                </a:solidFill>
              </a:rPr>
              <a:t>Pontifex</a:t>
            </a:r>
            <a:r>
              <a:rPr lang="en-AU" sz="1600" i="1" dirty="0" smtClean="0">
                <a:solidFill>
                  <a:schemeClr val="bg1"/>
                </a:solidFill>
              </a:rPr>
              <a:t> Maximus with Tribunician Power, Father of the Country, Consul for the third </a:t>
            </a:r>
            <a:r>
              <a:rPr lang="en-AU" sz="1600" i="1" dirty="0" smtClean="0">
                <a:solidFill>
                  <a:schemeClr val="bg1"/>
                </a:solidFill>
              </a:rPr>
              <a:t>time</a:t>
            </a:r>
            <a:endParaRPr lang="en-AU" sz="1600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357188"/>
            <a:ext cx="74930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357158" y="4000504"/>
            <a:ext cx="850112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nn-NO" sz="2800" dirty="0">
                <a:solidFill>
                  <a:schemeClr val="bg1"/>
                </a:solidFill>
                <a:latin typeface="Calibri" pitchFamily="34" charset="0"/>
              </a:rPr>
              <a:t>July-July, 79AD</a:t>
            </a:r>
          </a:p>
          <a:p>
            <a:pPr algn="l"/>
            <a:r>
              <a:rPr lang="nn-NO" sz="2800" dirty="0" smtClean="0">
                <a:solidFill>
                  <a:schemeClr val="bg1"/>
                </a:solidFill>
                <a:latin typeface="Calibri" pitchFamily="34" charset="0"/>
              </a:rPr>
              <a:t>Left</a:t>
            </a:r>
            <a:r>
              <a:rPr lang="nn-NO" sz="2800" dirty="0">
                <a:solidFill>
                  <a:schemeClr val="bg1"/>
                </a:solidFill>
                <a:latin typeface="Calibri" pitchFamily="34" charset="0"/>
              </a:rPr>
              <a:t>: IMP T CAESAR VESPASIANVS AVG</a:t>
            </a:r>
          </a:p>
          <a:p>
            <a:pPr algn="l"/>
            <a:r>
              <a:rPr lang="nn-NO" sz="2800" dirty="0">
                <a:solidFill>
                  <a:schemeClr val="bg1"/>
                </a:solidFill>
                <a:latin typeface="Calibri" pitchFamily="34" charset="0"/>
              </a:rPr>
              <a:t>Right: </a:t>
            </a:r>
            <a:r>
              <a:rPr lang="en-AU" sz="2800" dirty="0">
                <a:solidFill>
                  <a:schemeClr val="bg1"/>
                </a:solidFill>
                <a:latin typeface="Calibri" pitchFamily="34" charset="0"/>
              </a:rPr>
              <a:t>TR POT VIII COS </a:t>
            </a:r>
            <a:r>
              <a:rPr lang="en-AU" sz="2800" dirty="0" smtClean="0">
                <a:solidFill>
                  <a:schemeClr val="bg1"/>
                </a:solidFill>
                <a:latin typeface="Calibri" pitchFamily="34" charset="0"/>
              </a:rPr>
              <a:t>VII</a:t>
            </a:r>
          </a:p>
          <a:p>
            <a:pPr algn="l"/>
            <a:endParaRPr lang="en-AU" sz="2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l"/>
            <a:r>
              <a:rPr lang="en-AU" sz="2000" dirty="0" smtClean="0">
                <a:solidFill>
                  <a:schemeClr val="bg1"/>
                </a:solidFill>
                <a:latin typeface="Calibri" pitchFamily="34" charset="0"/>
              </a:rPr>
              <a:t>Left</a:t>
            </a:r>
            <a:r>
              <a:rPr lang="en-AU" sz="2000" dirty="0" smtClean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en-AU" sz="2000" i="1" dirty="0" smtClean="0">
                <a:solidFill>
                  <a:schemeClr val="bg1"/>
                </a:solidFill>
                <a:latin typeface="Calibri" pitchFamily="34" charset="0"/>
              </a:rPr>
              <a:t>Imperator Titus Caesar Vespasian Augustus</a:t>
            </a:r>
          </a:p>
          <a:p>
            <a:pPr algn="l"/>
            <a:r>
              <a:rPr lang="en-AU" sz="2000" dirty="0" smtClean="0">
                <a:solidFill>
                  <a:schemeClr val="bg1"/>
                </a:solidFill>
                <a:latin typeface="Calibri" pitchFamily="34" charset="0"/>
              </a:rPr>
              <a:t>Right</a:t>
            </a:r>
            <a:r>
              <a:rPr lang="en-AU" sz="2000" dirty="0" smtClean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en-AU" sz="2000" i="1" dirty="0" err="1" smtClean="0">
                <a:solidFill>
                  <a:schemeClr val="bg1"/>
                </a:solidFill>
                <a:latin typeface="Calibri" pitchFamily="34" charset="0"/>
              </a:rPr>
              <a:t>Tribunicia</a:t>
            </a:r>
            <a:r>
              <a:rPr lang="en-AU" sz="2000" i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AU" sz="2000" i="1" dirty="0" err="1" smtClean="0">
                <a:solidFill>
                  <a:schemeClr val="bg1"/>
                </a:solidFill>
                <a:latin typeface="Calibri" pitchFamily="34" charset="0"/>
              </a:rPr>
              <a:t>Postestate</a:t>
            </a:r>
            <a:r>
              <a:rPr lang="en-AU" sz="2000" i="1" dirty="0" smtClean="0">
                <a:solidFill>
                  <a:schemeClr val="bg1"/>
                </a:solidFill>
                <a:latin typeface="Calibri" pitchFamily="34" charset="0"/>
              </a:rPr>
              <a:t> (Holding the power of the Tribune) for the eighth time, Consul for the seventh time</a:t>
            </a:r>
            <a:endParaRPr lang="en-AU" sz="2000" i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624px-Octavian_aureus_circa_30_BCE"/>
          <p:cNvPicPr>
            <a:picLocks noChangeAspect="1" noChangeArrowheads="1"/>
          </p:cNvPicPr>
          <p:nvPr/>
        </p:nvPicPr>
        <p:blipFill>
          <a:blip r:embed="rId3" cstate="print"/>
          <a:srcRect l="5119" t="5286" r="3363" b="6569"/>
          <a:stretch>
            <a:fillRect/>
          </a:stretch>
        </p:blipFill>
        <p:spPr bwMode="auto">
          <a:xfrm>
            <a:off x="0" y="0"/>
            <a:ext cx="3887788" cy="3600450"/>
          </a:xfrm>
          <a:prstGeom prst="rect">
            <a:avLst/>
          </a:prstGeom>
          <a:noFill/>
        </p:spPr>
      </p:pic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0" y="3578232"/>
            <a:ext cx="3313113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AU" dirty="0" err="1">
                <a:solidFill>
                  <a:schemeClr val="bg1"/>
                </a:solidFill>
              </a:rPr>
              <a:t>Aureus</a:t>
            </a:r>
            <a:r>
              <a:rPr lang="en-AU" dirty="0">
                <a:solidFill>
                  <a:schemeClr val="bg1"/>
                </a:solidFill>
              </a:rPr>
              <a:t> of Octavian</a:t>
            </a:r>
          </a:p>
          <a:p>
            <a:pPr algn="l">
              <a:spcBef>
                <a:spcPct val="50000"/>
              </a:spcBef>
            </a:pPr>
            <a:r>
              <a:rPr lang="en-AU" dirty="0">
                <a:solidFill>
                  <a:schemeClr val="bg1"/>
                </a:solidFill>
              </a:rPr>
              <a:t>c. 30 BC</a:t>
            </a:r>
          </a:p>
        </p:txBody>
      </p:sp>
      <p:pic>
        <p:nvPicPr>
          <p:cNvPr id="53255" name="Picture 7" descr="Aureus_Septimius_Severus-193-leg_XIIII_GM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94000" y="3492500"/>
            <a:ext cx="6350000" cy="3365500"/>
          </a:xfrm>
          <a:prstGeom prst="rect">
            <a:avLst/>
          </a:prstGeom>
          <a:noFill/>
        </p:spPr>
      </p:pic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5508625" y="2060575"/>
            <a:ext cx="360045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Septimius Severus, 193–211 AD</a:t>
            </a:r>
          </a:p>
          <a:p>
            <a:pPr algn="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Aureus (7.23 gm) Struck 193 AD to celebrate the legion that proclaimed him emperor</a:t>
            </a:r>
            <a:endParaRPr lang="en-AU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581525"/>
            <a:ext cx="8229600" cy="1776413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en-AU" sz="2400" dirty="0" smtClean="0"/>
              <a:t>Tiberius. AD 14-37. AV </a:t>
            </a:r>
            <a:r>
              <a:rPr lang="en-AU" sz="2400" dirty="0" err="1" smtClean="0"/>
              <a:t>Aureus</a:t>
            </a:r>
            <a:r>
              <a:rPr lang="en-AU" sz="2400" dirty="0" smtClean="0"/>
              <a:t> (19mm, 7.55 g). </a:t>
            </a:r>
            <a:r>
              <a:rPr lang="en-AU" sz="2400" dirty="0" err="1" smtClean="0"/>
              <a:t>Lugdunum</a:t>
            </a:r>
            <a:r>
              <a:rPr lang="en-AU" sz="2400" dirty="0" smtClean="0"/>
              <a:t> (Lyon) mint. AD 36-37. Laureate head right / PONTIF MAXIM, </a:t>
            </a:r>
            <a:r>
              <a:rPr lang="en-AU" sz="2400" dirty="0" err="1" smtClean="0"/>
              <a:t>Livia</a:t>
            </a:r>
            <a:r>
              <a:rPr lang="en-AU" sz="2400" dirty="0" smtClean="0"/>
              <a:t> (as </a:t>
            </a:r>
            <a:r>
              <a:rPr lang="en-AU" sz="2400" dirty="0" err="1" smtClean="0"/>
              <a:t>Pax</a:t>
            </a:r>
            <a:r>
              <a:rPr lang="en-AU" sz="2400" dirty="0" smtClean="0"/>
              <a:t>) seated right on chair, holding sceptre and olive branch; feet on footstool; single-line below chair; ornate chair legs. RIC I 29; </a:t>
            </a:r>
            <a:r>
              <a:rPr lang="en-AU" sz="2400" dirty="0" err="1" smtClean="0"/>
              <a:t>Calicó</a:t>
            </a:r>
            <a:r>
              <a:rPr lang="en-AU" sz="2400" dirty="0" smtClean="0"/>
              <a:t> 305c. VF, a few minor marks.</a:t>
            </a: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76250"/>
            <a:ext cx="7620000" cy="3590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-24"/>
            <a:ext cx="466235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714876" y="0"/>
            <a:ext cx="44291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AU" dirty="0" smtClean="0">
                <a:solidFill>
                  <a:schemeClr val="bg1"/>
                </a:solidFill>
                <a:latin typeface="+mn-lt"/>
              </a:rPr>
              <a:t>Julius Caesar. Struck in February-March 44 BC</a:t>
            </a:r>
          </a:p>
          <a:p>
            <a:pPr algn="l"/>
            <a:r>
              <a:rPr lang="en-AU" dirty="0" smtClean="0">
                <a:solidFill>
                  <a:schemeClr val="bg1"/>
                </a:solidFill>
                <a:latin typeface="+mn-lt"/>
              </a:rPr>
              <a:t>CAESAR IM P M, laureate head right; crescent behind </a:t>
            </a:r>
          </a:p>
          <a:p>
            <a:pPr algn="l"/>
            <a:r>
              <a:rPr lang="en-AU" dirty="0" smtClean="0">
                <a:solidFill>
                  <a:schemeClr val="bg1"/>
                </a:solidFill>
                <a:latin typeface="+mn-lt"/>
              </a:rPr>
              <a:t>L AEMILIVS BVCA, Venus standing left, holding Victoria and sceptre.</a:t>
            </a:r>
            <a:endParaRPr lang="en-AU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94006" y="3857629"/>
            <a:ext cx="634999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" y="4960822"/>
            <a:ext cx="278604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AU" dirty="0" err="1" smtClean="0">
                <a:solidFill>
                  <a:schemeClr val="bg1"/>
                </a:solidFill>
                <a:latin typeface="+mn-lt"/>
              </a:rPr>
              <a:t>Flavia</a:t>
            </a:r>
            <a:r>
              <a:rPr lang="en-AU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AU" dirty="0" err="1" smtClean="0">
                <a:solidFill>
                  <a:schemeClr val="bg1"/>
                </a:solidFill>
                <a:latin typeface="+mn-lt"/>
              </a:rPr>
              <a:t>Domitilla</a:t>
            </a:r>
            <a:r>
              <a:rPr lang="en-AU" dirty="0" smtClean="0">
                <a:solidFill>
                  <a:schemeClr val="bg1"/>
                </a:solidFill>
                <a:latin typeface="+mn-lt"/>
              </a:rPr>
              <a:t>, daughter of Vespasian and sister of Titus and Domitian</a:t>
            </a:r>
          </a:p>
          <a:p>
            <a:pPr algn="r"/>
            <a:r>
              <a:rPr lang="en-AU" dirty="0" smtClean="0">
                <a:solidFill>
                  <a:schemeClr val="bg1"/>
                </a:solidFill>
                <a:latin typeface="+mn-lt"/>
              </a:rPr>
              <a:t>Struck 82-85 AD under Domitian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DIVA DOMITILLA AUGUSTA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4724400"/>
            <a:ext cx="8229600" cy="191931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AU" sz="2000" dirty="0" smtClean="0"/>
              <a:t>Caligula (AD 37-41). </a:t>
            </a:r>
            <a:r>
              <a:rPr lang="en-AU" sz="2000" dirty="0" err="1" smtClean="0"/>
              <a:t>Orichalcum</a:t>
            </a:r>
            <a:r>
              <a:rPr lang="en-AU" sz="2000" dirty="0" smtClean="0"/>
              <a:t> </a:t>
            </a:r>
            <a:r>
              <a:rPr lang="en-AU" sz="2000" dirty="0" err="1" smtClean="0"/>
              <a:t>sestertius</a:t>
            </a:r>
            <a:r>
              <a:rPr lang="en-AU" sz="2000" dirty="0" smtClean="0"/>
              <a:t> (27.92 gm). Rome, AD 37-38.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AU" sz="2000" dirty="0" smtClean="0"/>
              <a:t>C CAESAR AVG GERMANICVS PON M TR POT, laureate head left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en-AU" sz="2000" dirty="0" smtClean="0"/>
              <a:t>AGRIPPINA DRVSILLA IVLIA S C, Caligula's three sisters with the attributes of Securitas, Concordia, and Fortuna: Agrippina leaning on column, holding cornucopia, and placing left hand on Drusilla's shoulder; Drusilla holding </a:t>
            </a:r>
            <a:r>
              <a:rPr lang="en-AU" sz="2000" dirty="0" err="1" smtClean="0"/>
              <a:t>patera</a:t>
            </a:r>
            <a:r>
              <a:rPr lang="en-AU" sz="2000" dirty="0" smtClean="0"/>
              <a:t> and cornucopia; Iulia </a:t>
            </a:r>
            <a:r>
              <a:rPr lang="en-AU" sz="2000" dirty="0" err="1" smtClean="0"/>
              <a:t>Livilla</a:t>
            </a:r>
            <a:r>
              <a:rPr lang="en-AU" sz="2000" dirty="0" smtClean="0"/>
              <a:t> holding rudder and cornucopia.</a:t>
            </a:r>
          </a:p>
        </p:txBody>
      </p:sp>
      <p:pic>
        <p:nvPicPr>
          <p:cNvPr id="57361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8280400" cy="409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5084763"/>
            <a:ext cx="8229600" cy="1273175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en-AU" sz="2800" smtClean="0"/>
              <a:t>Bronze Sestertius of Trajan with the appreciation of his victory and the title "The Senate and Roman; the best Princeps." </a:t>
            </a:r>
          </a:p>
        </p:txBody>
      </p:sp>
      <p:pic>
        <p:nvPicPr>
          <p:cNvPr id="55300" name="Picture 4" descr="sestrius traj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9550"/>
            <a:ext cx="9144000" cy="450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86458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Unlike most modern coins, Roman coins had </a:t>
            </a:r>
            <a:r>
              <a:rPr lang="en-AU" i="1" dirty="0" smtClean="0"/>
              <a:t>intrinsic</a:t>
            </a:r>
            <a:r>
              <a:rPr lang="en-AU" dirty="0" smtClean="0"/>
              <a:t> value. While they contained precious metals, the value of a coin was higher than its precious metal content</a:t>
            </a:r>
          </a:p>
          <a:p>
            <a:pPr lvl="1"/>
            <a:r>
              <a:rPr lang="en-AU" dirty="0" smtClean="0"/>
              <a:t>Thus they were not bullion</a:t>
            </a:r>
          </a:p>
          <a:p>
            <a:r>
              <a:rPr lang="en-AU" dirty="0" smtClean="0"/>
              <a:t>The first images to appear on coins during the Republic were rather limited in diversity and generally represented the entire Roman state</a:t>
            </a:r>
          </a:p>
          <a:p>
            <a:r>
              <a:rPr lang="en-AU" dirty="0" smtClean="0"/>
              <a:t>The job of deciding what imagery to feature belonged to the committee of </a:t>
            </a:r>
            <a:r>
              <a:rPr lang="en-AU" i="1" dirty="0" err="1" smtClean="0"/>
              <a:t>tresviri</a:t>
            </a:r>
            <a:r>
              <a:rPr lang="en-AU" i="1" dirty="0" smtClean="0"/>
              <a:t> </a:t>
            </a:r>
            <a:r>
              <a:rPr lang="en-AU" i="1" dirty="0" err="1" smtClean="0"/>
              <a:t>monetales</a:t>
            </a:r>
            <a:r>
              <a:rPr lang="en-AU" i="1" dirty="0" smtClean="0"/>
              <a:t> </a:t>
            </a:r>
            <a:r>
              <a:rPr lang="en-AU" dirty="0" smtClean="0"/>
              <a:t>('trio of money men')</a:t>
            </a:r>
          </a:p>
          <a:p>
            <a:pPr lvl="1"/>
            <a:r>
              <a:rPr lang="en-AU" dirty="0" smtClean="0"/>
              <a:t>The position was created in 289 BC and lasted until at least the middle of the third century AD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896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While </a:t>
            </a:r>
            <a:r>
              <a:rPr lang="en-AU" dirty="0" err="1" smtClean="0"/>
              <a:t>moneyers</a:t>
            </a:r>
            <a:r>
              <a:rPr lang="en-AU" dirty="0" smtClean="0"/>
              <a:t> had earlier issued coins with portraits of ancestors, Caesar’s was the first Roman coinage to feature the portrait of a living individual</a:t>
            </a:r>
          </a:p>
          <a:p>
            <a:r>
              <a:rPr lang="en-AU" dirty="0" smtClean="0"/>
              <a:t>The main focus of the imagery during the empire was the Emperor</a:t>
            </a:r>
          </a:p>
          <a:p>
            <a:pPr lvl="1"/>
            <a:r>
              <a:rPr lang="en-AU" dirty="0" smtClean="0"/>
              <a:t>He embodied the state values</a:t>
            </a:r>
          </a:p>
          <a:p>
            <a:pPr lvl="1"/>
            <a:r>
              <a:rPr lang="en-AU" dirty="0" smtClean="0"/>
              <a:t>Coins were an important means of disseminating this image throughout the empire</a:t>
            </a:r>
          </a:p>
          <a:p>
            <a:r>
              <a:rPr lang="en-AU" dirty="0" smtClean="0"/>
              <a:t>Some emperors attempted to associate themselves with the divine by putting pictures of Roman gods on the reverse of their coins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1154</Words>
  <Application>Microsoft Office PowerPoint</Application>
  <PresentationFormat>On-screen Show (4:3)</PresentationFormat>
  <Paragraphs>109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Coins of Rome: Cash or Propaganda?</vt:lpstr>
      <vt:lpstr>Basic Facts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Terms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Christian Outreach College Brisbane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Coins of Rome</dc:title>
  <dc:creator>I.T. Department</dc:creator>
  <cp:lastModifiedBy>I.T. Department</cp:lastModifiedBy>
  <cp:revision>75</cp:revision>
  <dcterms:created xsi:type="dcterms:W3CDTF">2009-07-22T08:01:54Z</dcterms:created>
  <dcterms:modified xsi:type="dcterms:W3CDTF">2009-08-27T03:06:49Z</dcterms:modified>
</cp:coreProperties>
</file>